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8" r:id="rId1"/>
    <p:sldMasterId id="2147483674" r:id="rId2"/>
  </p:sldMasterIdLst>
  <p:notesMasterIdLst>
    <p:notesMasterId r:id="rId12"/>
  </p:notesMasterIdLst>
  <p:handoutMasterIdLst>
    <p:handoutMasterId r:id="rId13"/>
  </p:handoutMasterIdLst>
  <p:sldIdLst>
    <p:sldId id="322" r:id="rId3"/>
    <p:sldId id="323" r:id="rId4"/>
    <p:sldId id="328" r:id="rId5"/>
    <p:sldId id="329" r:id="rId6"/>
    <p:sldId id="324" r:id="rId7"/>
    <p:sldId id="327" r:id="rId8"/>
    <p:sldId id="325" r:id="rId9"/>
    <p:sldId id="326" r:id="rId10"/>
    <p:sldId id="284" r:id="rId11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F7409F4-7E64-4179-BEB1-2FBEB1BB5D9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615592-F86D-4581-AF51-0441BB5351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5356D5-496E-4601-9467-AF85FBC5BAC0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8115AC-0EC5-4EEF-92C0-6BB02761F45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36E7FA-FC68-4A74-B4F5-984B2DBAD07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CEEA0-975D-4349-9CD1-2FD71E27E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31362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A3149F-C306-4332-9D1F-95BC64FEBABD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15C22-9F36-41AD-8A34-A0FFA8A78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741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B810671-1097-4C07-9107-0E4DA6395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80" y="346172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latin typeface="Arial"/>
              </a:rPr>
              <a:t>Click to edit the title text format</a:t>
            </a:r>
          </a:p>
        </p:txBody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C02CB330-1EB7-4C3F-9A9F-235CFE68BDE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780" y="1677092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 dirty="0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223537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B810671-1097-4C07-9107-0E4DA6395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80" y="346172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latin typeface="Arial"/>
              </a:rPr>
              <a:t>Click to edit the title text format</a:t>
            </a:r>
          </a:p>
        </p:txBody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C02CB330-1EB7-4C3F-9A9F-235CFE68BDE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780" y="1677092"/>
            <a:ext cx="5123363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 dirty="0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Seventh Outline Level</a:t>
            </a:r>
          </a:p>
        </p:txBody>
      </p:sp>
      <p:sp>
        <p:nvSpPr>
          <p:cNvPr id="4" name="PlaceHolder 2">
            <a:extLst>
              <a:ext uri="{FF2B5EF4-FFF2-40B4-BE49-F238E27FC236}">
                <a16:creationId xmlns:a16="http://schemas.microsoft.com/office/drawing/2014/main" id="{5921B1FE-DD38-41BC-B944-920AAF27744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096000" y="1677092"/>
            <a:ext cx="5123363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 dirty="0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1492042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>
            <a:extLst>
              <a:ext uri="{FF2B5EF4-FFF2-40B4-BE49-F238E27FC236}">
                <a16:creationId xmlns:a16="http://schemas.microsoft.com/office/drawing/2014/main" id="{F403E87A-EA77-491D-A4C7-844C0E29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780" y="2637238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4800" b="1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0" strike="noStrike" spc="-1" dirty="0">
                <a:latin typeface="Arial"/>
              </a:rPr>
              <a:t>Filler Text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pPr algn="ctr"/>
            <a:endParaRPr lang="en-US" sz="4400" b="0" strike="noStrike" spc="-1" dirty="0">
              <a:latin typeface="Arial"/>
            </a:endParaRPr>
          </a:p>
        </p:txBody>
      </p:sp>
      <p:sp>
        <p:nvSpPr>
          <p:cNvPr id="6" name="PlaceHolder 2">
            <a:extLst>
              <a:ext uri="{FF2B5EF4-FFF2-40B4-BE49-F238E27FC236}">
                <a16:creationId xmlns:a16="http://schemas.microsoft.com/office/drawing/2014/main" id="{72E2179B-F50E-4DF7-8341-74D67136222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09480" y="1630399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08000" indent="0">
              <a:buFontTx/>
              <a:buNone/>
              <a:defRPr sz="2400">
                <a:solidFill>
                  <a:schemeClr val="bg1"/>
                </a:solidFill>
              </a:defRPr>
            </a:lvl1pPr>
            <a:lvl2pPr marL="540000" indent="0">
              <a:buFontTx/>
              <a:buNone/>
              <a:defRPr>
                <a:solidFill>
                  <a:schemeClr val="bg1"/>
                </a:solidFill>
              </a:defRPr>
            </a:lvl2pPr>
            <a:lvl3pPr marL="10080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5120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944000" indent="0">
              <a:buFontTx/>
              <a:buNone/>
              <a:defRPr>
                <a:solidFill>
                  <a:schemeClr val="bg1"/>
                </a:solidFill>
              </a:defRPr>
            </a:lvl5pPr>
            <a:lvl6pPr marL="2376000" indent="0">
              <a:buFontTx/>
              <a:buNone/>
              <a:defRPr>
                <a:solidFill>
                  <a:schemeClr val="bg1"/>
                </a:solidFill>
              </a:defRPr>
            </a:lvl6pPr>
            <a:lvl7pPr marL="2808000" indent="0">
              <a:buFontTx/>
              <a:buNone/>
              <a:defRPr>
                <a:solidFill>
                  <a:schemeClr val="bg1"/>
                </a:solidFill>
              </a:defRPr>
            </a:lvl7pPr>
          </a:lstStyle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 dirty="0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11"/>
          <p:cNvPicPr/>
          <p:nvPr/>
        </p:nvPicPr>
        <p:blipFill>
          <a:blip r:embed="rId5"/>
          <a:srcRect l="6752" t="32283" r="7080" b="30331"/>
          <a:stretch/>
        </p:blipFill>
        <p:spPr>
          <a:xfrm>
            <a:off x="9022680" y="5946840"/>
            <a:ext cx="2694600" cy="486720"/>
          </a:xfrm>
          <a:prstGeom prst="rect">
            <a:avLst/>
          </a:prstGeom>
          <a:ln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latin typeface="Arial"/>
              </a:rPr>
              <a:t>Click to edit the title text format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 dirty="0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Seventh Outline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33ED9-7D45-4723-97F2-0F60607BF54F}"/>
              </a:ext>
            </a:extLst>
          </p:cNvPr>
          <p:cNvSpPr txBox="1">
            <a:spLocks/>
          </p:cNvSpPr>
          <p:nvPr userDrawn="1"/>
        </p:nvSpPr>
        <p:spPr>
          <a:xfrm>
            <a:off x="145023" y="6400514"/>
            <a:ext cx="263533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4E9AFF7-6653-6A4D-A979-64D2F5BECA26}" type="slidenum">
              <a:rPr lang="en-US" sz="1400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804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11"/>
          <p:cNvPicPr/>
          <p:nvPr/>
        </p:nvPicPr>
        <p:blipFill>
          <a:blip r:embed="rId5"/>
          <a:srcRect l="6752" t="32283" r="7080" b="30331"/>
          <a:stretch/>
        </p:blipFill>
        <p:spPr>
          <a:xfrm>
            <a:off x="9022680" y="5946840"/>
            <a:ext cx="2694600" cy="486720"/>
          </a:xfrm>
          <a:prstGeom prst="rect">
            <a:avLst/>
          </a:prstGeom>
          <a:ln>
            <a:noFill/>
          </a:ln>
        </p:spPr>
      </p:pic>
      <p:pic>
        <p:nvPicPr>
          <p:cNvPr id="80" name="Picture 11"/>
          <p:cNvPicPr/>
          <p:nvPr/>
        </p:nvPicPr>
        <p:blipFill>
          <a:blip r:embed="rId6"/>
          <a:stretch/>
        </p:blipFill>
        <p:spPr>
          <a:xfrm>
            <a:off x="8826120" y="5555520"/>
            <a:ext cx="2891520" cy="1204560"/>
          </a:xfrm>
          <a:prstGeom prst="rect">
            <a:avLst/>
          </a:prstGeom>
          <a:ln>
            <a:noFill/>
          </a:ln>
        </p:spPr>
      </p:pic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 dirty="0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Seventh Outline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C8EAAB7-F898-4FDC-BF9C-B41289F4D1A9}"/>
              </a:ext>
            </a:extLst>
          </p:cNvPr>
          <p:cNvSpPr txBox="1">
            <a:spLocks/>
          </p:cNvSpPr>
          <p:nvPr userDrawn="1"/>
        </p:nvSpPr>
        <p:spPr>
          <a:xfrm>
            <a:off x="145023" y="6394955"/>
            <a:ext cx="263533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4E9AFF7-6653-6A4D-A979-64D2F5BECA26}" type="slidenum">
              <a:rPr lang="en-US" sz="1400" smtClean="0">
                <a:solidFill>
                  <a:schemeClr val="bg1"/>
                </a:solidFill>
              </a:rPr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7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5CF72-03F3-4BF0-9CCF-4F1CA3967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865" y="1187601"/>
            <a:ext cx="11038269" cy="1144800"/>
          </a:xfrm>
        </p:spPr>
        <p:txBody>
          <a:bodyPr/>
          <a:lstStyle/>
          <a:p>
            <a:pPr algn="ctr"/>
            <a:r>
              <a:rPr lang="en-US" dirty="0"/>
              <a:t>Persistence Images: A Stable Vector Representation of Persistent Homology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A68009-5721-4D0F-8244-054F3B449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1" y="3219356"/>
            <a:ext cx="11077575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36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F125A-82C4-4CE6-8B0E-49336E403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32629"/>
                </a:solidFill>
                <a:latin typeface="-apple-system"/>
              </a:rPr>
              <a:t>I like the idea of “</a:t>
            </a:r>
            <a:r>
              <a:rPr lang="en-US" dirty="0"/>
              <a:t>Persistence Images”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05FBF2-92BB-4FEE-A0B3-91FD931E465D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From the paper Adams, Henry, et al. "Persistence images: A stable vector representation of persistent homology."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Machine Learning Research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18 (2017).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Would be a great tool for classification. A CNN could quickly classify damage from a resistance image.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379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F125A-82C4-4CE6-8B0E-49336E403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32629"/>
                </a:solidFill>
                <a:latin typeface="-apple-system"/>
              </a:rPr>
              <a:t>Air Force Data Tau=5, window = 400</a:t>
            </a:r>
            <a:endParaRPr lang="en-US" dirty="0"/>
          </a:p>
        </p:txBody>
      </p:sp>
      <p:pic>
        <p:nvPicPr>
          <p:cNvPr id="9" name="tau_5_window_400">
            <a:hlinkClick r:id="" action="ppaction://media"/>
            <a:extLst>
              <a:ext uri="{FF2B5EF4-FFF2-40B4-BE49-F238E27FC236}">
                <a16:creationId xmlns:a16="http://schemas.microsoft.com/office/drawing/2014/main" id="{E14FA823-679E-4CB0-902F-4FA7E8C8AC2F}"/>
              </a:ext>
            </a:extLst>
          </p:cNvPr>
          <p:cNvPicPr>
            <a:picLocks noGrp="1" noChangeAspect="1"/>
          </p:cNvPicPr>
          <p:nvPr>
            <p:ph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9050" y="1676400"/>
            <a:ext cx="7072313" cy="3978275"/>
          </a:xfrm>
        </p:spPr>
      </p:pic>
    </p:spTree>
    <p:extLst>
      <p:ext uri="{BB962C8B-B14F-4D97-AF65-F5344CB8AC3E}">
        <p14:creationId xmlns:p14="http://schemas.microsoft.com/office/powerpoint/2010/main" val="3995831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F125A-82C4-4CE6-8B0E-49336E403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32629"/>
                </a:solidFill>
                <a:latin typeface="-apple-system"/>
              </a:rPr>
              <a:t>Air Force Data Tau=5, window = 300</a:t>
            </a:r>
            <a:endParaRPr lang="en-US" dirty="0"/>
          </a:p>
        </p:txBody>
      </p:sp>
      <p:pic>
        <p:nvPicPr>
          <p:cNvPr id="6" name="tau_5_window_300">
            <a:hlinkClick r:id="" action="ppaction://media"/>
            <a:extLst>
              <a:ext uri="{FF2B5EF4-FFF2-40B4-BE49-F238E27FC236}">
                <a16:creationId xmlns:a16="http://schemas.microsoft.com/office/drawing/2014/main" id="{F93C67C7-4609-4479-9E2E-2AE0560C5E3D}"/>
              </a:ext>
            </a:extLst>
          </p:cNvPr>
          <p:cNvPicPr>
            <a:picLocks noGrp="1" noChangeAspect="1"/>
          </p:cNvPicPr>
          <p:nvPr>
            <p:ph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9050" y="1676400"/>
            <a:ext cx="7072313" cy="3978275"/>
          </a:xfrm>
        </p:spPr>
      </p:pic>
    </p:spTree>
    <p:extLst>
      <p:ext uri="{BB962C8B-B14F-4D97-AF65-F5344CB8AC3E}">
        <p14:creationId xmlns:p14="http://schemas.microsoft.com/office/powerpoint/2010/main" val="57752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F125A-82C4-4CE6-8B0E-49336E403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32629"/>
                </a:solidFill>
                <a:latin typeface="-apple-system"/>
              </a:rPr>
              <a:t>Air Force Data Tau=1</a:t>
            </a:r>
            <a:endParaRPr lang="en-US" dirty="0"/>
          </a:p>
        </p:txBody>
      </p:sp>
      <p:pic>
        <p:nvPicPr>
          <p:cNvPr id="3" name="tau_1">
            <a:hlinkClick r:id="" action="ppaction://media"/>
            <a:extLst>
              <a:ext uri="{FF2B5EF4-FFF2-40B4-BE49-F238E27FC236}">
                <a16:creationId xmlns:a16="http://schemas.microsoft.com/office/drawing/2014/main" id="{CD700AFB-ED2E-4F3F-BF81-FD490D8E2CBC}"/>
              </a:ext>
            </a:extLst>
          </p:cNvPr>
          <p:cNvPicPr>
            <a:picLocks noGrp="1" noChangeAspect="1"/>
          </p:cNvPicPr>
          <p:nvPr>
            <p:ph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50330" y="1640890"/>
            <a:ext cx="7891340" cy="4438989"/>
          </a:xfrm>
        </p:spPr>
      </p:pic>
    </p:spTree>
    <p:extLst>
      <p:ext uri="{BB962C8B-B14F-4D97-AF65-F5344CB8AC3E}">
        <p14:creationId xmlns:p14="http://schemas.microsoft.com/office/powerpoint/2010/main" val="540283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F125A-82C4-4CE6-8B0E-49336E403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32629"/>
                </a:solidFill>
                <a:latin typeface="-apple-system"/>
              </a:rPr>
              <a:t>Air Force Data Tau=5</a:t>
            </a:r>
            <a:endParaRPr lang="en-US" dirty="0"/>
          </a:p>
        </p:txBody>
      </p:sp>
      <p:pic>
        <p:nvPicPr>
          <p:cNvPr id="6" name="tau_5">
            <a:hlinkClick r:id="" action="ppaction://media"/>
            <a:extLst>
              <a:ext uri="{FF2B5EF4-FFF2-40B4-BE49-F238E27FC236}">
                <a16:creationId xmlns:a16="http://schemas.microsoft.com/office/drawing/2014/main" id="{CAC62562-7A4F-4E45-BF48-5AEADD593BE6}"/>
              </a:ext>
            </a:extLst>
          </p:cNvPr>
          <p:cNvPicPr>
            <a:picLocks noGrp="1" noChangeAspect="1"/>
          </p:cNvPicPr>
          <p:nvPr>
            <p:ph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47826" y="1676400"/>
            <a:ext cx="7072313" cy="3978275"/>
          </a:xfrm>
        </p:spPr>
      </p:pic>
    </p:spTree>
    <p:extLst>
      <p:ext uri="{BB962C8B-B14F-4D97-AF65-F5344CB8AC3E}">
        <p14:creationId xmlns:p14="http://schemas.microsoft.com/office/powerpoint/2010/main" val="294650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F125A-82C4-4CE6-8B0E-49336E403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32629"/>
                </a:solidFill>
                <a:latin typeface="-apple-system"/>
              </a:rPr>
              <a:t>Air Force Data Tau=10</a:t>
            </a:r>
            <a:endParaRPr lang="en-US" dirty="0"/>
          </a:p>
        </p:txBody>
      </p:sp>
      <p:pic>
        <p:nvPicPr>
          <p:cNvPr id="6" name="tau_10">
            <a:hlinkClick r:id="" action="ppaction://media"/>
            <a:extLst>
              <a:ext uri="{FF2B5EF4-FFF2-40B4-BE49-F238E27FC236}">
                <a16:creationId xmlns:a16="http://schemas.microsoft.com/office/drawing/2014/main" id="{80830531-A4B7-4FC1-BA76-17BBCA101420}"/>
              </a:ext>
            </a:extLst>
          </p:cNvPr>
          <p:cNvPicPr>
            <a:picLocks noGrp="1" noChangeAspect="1"/>
          </p:cNvPicPr>
          <p:nvPr>
            <p:ph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9843" y="1490972"/>
            <a:ext cx="7072313" cy="3978275"/>
          </a:xfrm>
        </p:spPr>
      </p:pic>
    </p:spTree>
    <p:extLst>
      <p:ext uri="{BB962C8B-B14F-4D97-AF65-F5344CB8AC3E}">
        <p14:creationId xmlns:p14="http://schemas.microsoft.com/office/powerpoint/2010/main" val="343825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F125A-82C4-4CE6-8B0E-49336E403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32629"/>
                </a:solidFill>
                <a:latin typeface="-apple-system"/>
              </a:rPr>
              <a:t>Air Force Data Tau=20</a:t>
            </a:r>
            <a:endParaRPr lang="en-US" dirty="0"/>
          </a:p>
        </p:txBody>
      </p:sp>
      <p:pic>
        <p:nvPicPr>
          <p:cNvPr id="5" name="tau_20">
            <a:hlinkClick r:id="" action="ppaction://media"/>
            <a:extLst>
              <a:ext uri="{FF2B5EF4-FFF2-40B4-BE49-F238E27FC236}">
                <a16:creationId xmlns:a16="http://schemas.microsoft.com/office/drawing/2014/main" id="{BAC6842E-7EC8-4DF2-B75E-F535F53CD1C0}"/>
              </a:ext>
            </a:extLst>
          </p:cNvPr>
          <p:cNvPicPr>
            <a:picLocks noGrp="1" noChangeAspect="1"/>
          </p:cNvPicPr>
          <p:nvPr>
            <p:ph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9843" y="1676400"/>
            <a:ext cx="7072313" cy="3978275"/>
          </a:xfrm>
        </p:spPr>
      </p:pic>
    </p:spTree>
    <p:extLst>
      <p:ext uri="{BB962C8B-B14F-4D97-AF65-F5344CB8AC3E}">
        <p14:creationId xmlns:p14="http://schemas.microsoft.com/office/powerpoint/2010/main" val="395829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758069" y="2062760"/>
            <a:ext cx="10514880" cy="2187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</a:pPr>
            <a:r>
              <a:rPr lang="en-US" sz="6000" b="1" strike="noStrike" cap="all" spc="-1" dirty="0">
                <a:solidFill>
                  <a:srgbClr val="FFFFFF"/>
                </a:solidFill>
                <a:latin typeface="+mj-lt"/>
              </a:rPr>
              <a:t>Thanks!</a:t>
            </a:r>
            <a:endParaRPr lang="en-US" sz="6000" b="1" strike="noStrike" spc="-1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4D5E1A-B896-47D9-8E3E-6494FCA53579}"/>
              </a:ext>
            </a:extLst>
          </p:cNvPr>
          <p:cNvSpPr txBox="1"/>
          <p:nvPr/>
        </p:nvSpPr>
        <p:spPr>
          <a:xfrm>
            <a:off x="1040551" y="5162337"/>
            <a:ext cx="41563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spc="259" dirty="0">
                <a:solidFill>
                  <a:schemeClr val="bg1"/>
                </a:solidFill>
                <a:latin typeface="+mj-lt"/>
                <a:ea typeface="Arial"/>
              </a:rPr>
              <a:t>Contact Information</a:t>
            </a:r>
          </a:p>
          <a:p>
            <a:r>
              <a:rPr lang="en-US" sz="1200" b="1" spc="259" dirty="0">
                <a:solidFill>
                  <a:schemeClr val="bg1"/>
                </a:solidFill>
                <a:latin typeface="+mj-lt"/>
                <a:ea typeface="Arial"/>
              </a:rPr>
              <a:t>Email: xxx</a:t>
            </a:r>
          </a:p>
          <a:p>
            <a:r>
              <a:rPr lang="en-US" sz="1200" b="1" spc="259" dirty="0" err="1">
                <a:solidFill>
                  <a:schemeClr val="bg1"/>
                </a:solidFill>
                <a:latin typeface="+mj-lt"/>
                <a:ea typeface="Arial"/>
              </a:rPr>
              <a:t>Github</a:t>
            </a:r>
            <a:r>
              <a:rPr lang="en-US" sz="1200" b="1" spc="259" dirty="0">
                <a:solidFill>
                  <a:schemeClr val="bg1"/>
                </a:solidFill>
                <a:latin typeface="+mj-lt"/>
                <a:ea typeface="Arial"/>
              </a:rPr>
              <a:t>: xxx</a:t>
            </a:r>
          </a:p>
          <a:p>
            <a:r>
              <a:rPr lang="en-US" sz="1200" b="1" spc="259" dirty="0">
                <a:solidFill>
                  <a:schemeClr val="bg1"/>
                </a:solidFill>
                <a:latin typeface="+mj-lt"/>
                <a:ea typeface="Arial"/>
              </a:rPr>
              <a:t>Social: xxx</a:t>
            </a:r>
            <a:endParaRPr lang="en-US" sz="1200" spc="259" dirty="0">
              <a:solidFill>
                <a:schemeClr val="bg1"/>
              </a:solidFill>
              <a:latin typeface="+mj-lt"/>
              <a:ea typeface="Arial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uofsc_ppt_substitute_fonts_wide</Template>
  <TotalTime>12337</TotalTime>
  <Words>126</Words>
  <Application>Microsoft Office PowerPoint</Application>
  <PresentationFormat>Widescreen</PresentationFormat>
  <Paragraphs>15</Paragraphs>
  <Slides>9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-apple-system</vt:lpstr>
      <vt:lpstr>Arial</vt:lpstr>
      <vt:lpstr>Calibri</vt:lpstr>
      <vt:lpstr>Symbol</vt:lpstr>
      <vt:lpstr>Wingdings</vt:lpstr>
      <vt:lpstr>1_Office Theme</vt:lpstr>
      <vt:lpstr>Office Theme</vt:lpstr>
      <vt:lpstr>Persistence Images: A Stable Vector Representation of Persistent Homology </vt:lpstr>
      <vt:lpstr>I like the idea of “Persistence Images”</vt:lpstr>
      <vt:lpstr>Air Force Data Tau=5, window = 400</vt:lpstr>
      <vt:lpstr>Air Force Data Tau=5, window = 300</vt:lpstr>
      <vt:lpstr>Air Force Data Tau=1</vt:lpstr>
      <vt:lpstr>Air Force Data Tau=5</vt:lpstr>
      <vt:lpstr>Air Force Data Tau=10</vt:lpstr>
      <vt:lpstr>Air Force Data Tau=20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subject/>
  <dc:creator>DOWNEY, AUSTIN</dc:creator>
  <dc:description/>
  <cp:lastModifiedBy>Downey, Austin</cp:lastModifiedBy>
  <cp:revision>253</cp:revision>
  <dcterms:created xsi:type="dcterms:W3CDTF">2019-09-08T16:44:05Z</dcterms:created>
  <dcterms:modified xsi:type="dcterms:W3CDTF">2022-04-29T06:32:44Z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4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1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29</vt:i4>
  </property>
</Properties>
</file>